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3"/>
    <p:sldId id="291" r:id="rId5"/>
    <p:sldId id="257" r:id="rId6"/>
    <p:sldId id="330" r:id="rId7"/>
    <p:sldId id="324" r:id="rId8"/>
    <p:sldId id="325" r:id="rId9"/>
    <p:sldId id="326" r:id="rId10"/>
    <p:sldId id="327" r:id="rId11"/>
    <p:sldId id="329" r:id="rId12"/>
    <p:sldId id="258" r:id="rId13"/>
    <p:sldId id="259" r:id="rId14"/>
    <p:sldId id="260" r:id="rId15"/>
    <p:sldId id="261" r:id="rId16"/>
    <p:sldId id="270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71" r:id="rId25"/>
    <p:sldId id="479" r:id="rId26"/>
    <p:sldId id="343" r:id="rId27"/>
    <p:sldId id="345" r:id="rId28"/>
    <p:sldId id="341" r:id="rId29"/>
    <p:sldId id="277" r:id="rId30"/>
    <p:sldId id="282" r:id="rId31"/>
    <p:sldId id="273" r:id="rId32"/>
    <p:sldId id="276" r:id="rId33"/>
    <p:sldId id="420" r:id="rId34"/>
    <p:sldId id="278" r:id="rId35"/>
    <p:sldId id="346" r:id="rId36"/>
    <p:sldId id="347" r:id="rId37"/>
    <p:sldId id="350" r:id="rId38"/>
    <p:sldId id="351" r:id="rId39"/>
    <p:sldId id="447" r:id="rId40"/>
    <p:sldId id="272" r:id="rId41"/>
    <p:sldId id="349" r:id="rId42"/>
    <p:sldId id="274" r:id="rId43"/>
    <p:sldId id="421" r:id="rId44"/>
    <p:sldId id="293" r:id="rId45"/>
    <p:sldId id="364" r:id="rId46"/>
    <p:sldId id="358" r:id="rId47"/>
    <p:sldId id="368" r:id="rId48"/>
    <p:sldId id="359" r:id="rId49"/>
    <p:sldId id="381" r:id="rId50"/>
    <p:sldId id="431" r:id="rId51"/>
    <p:sldId id="390" r:id="rId52"/>
    <p:sldId id="383" r:id="rId53"/>
    <p:sldId id="405" r:id="rId54"/>
    <p:sldId id="404" r:id="rId55"/>
    <p:sldId id="418" r:id="rId56"/>
    <p:sldId id="407" r:id="rId57"/>
    <p:sldId id="432" r:id="rId58"/>
    <p:sldId id="435" r:id="rId59"/>
    <p:sldId id="436" r:id="rId60"/>
    <p:sldId id="437" r:id="rId61"/>
    <p:sldId id="438" r:id="rId62"/>
    <p:sldId id="439" r:id="rId63"/>
    <p:sldId id="448" r:id="rId64"/>
    <p:sldId id="440" r:id="rId65"/>
    <p:sldId id="441" r:id="rId66"/>
    <p:sldId id="443" r:id="rId67"/>
    <p:sldId id="445" r:id="rId68"/>
    <p:sldId id="446" r:id="rId69"/>
    <p:sldId id="434" r:id="rId70"/>
    <p:sldId id="433" r:id="rId7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2" autoAdjust="0"/>
    <p:restoredTop sz="94270" autoAdjust="0"/>
  </p:normalViewPr>
  <p:slideViewPr>
    <p:cSldViewPr snapToGrid="0">
      <p:cViewPr varScale="1">
        <p:scale>
          <a:sx n="81" d="100"/>
          <a:sy n="81" d="100"/>
        </p:scale>
        <p:origin x="11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F-GAN</a:t>
            </a:r>
            <a:endParaRPr lang="en-US" altLang="zh-TW" dirty="0"/>
          </a:p>
          <a:p>
            <a:r>
              <a:rPr lang="en-US" altLang="zh-TW" dirty="0"/>
              <a:t>W-GAN x 2</a:t>
            </a:r>
            <a:endParaRPr lang="en-US" altLang="zh-TW" dirty="0"/>
          </a:p>
          <a:p>
            <a:r>
              <a:rPr lang="en-US" altLang="zh-TW" dirty="0"/>
              <a:t>LS-GAN </a:t>
            </a:r>
            <a:endParaRPr lang="en-US" altLang="zh-TW" dirty="0"/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是给定的，所以</a:t>
            </a:r>
            <a:r>
              <a:rPr lang="en-US" altLang="zh-CN" dirty="0" err="1"/>
              <a:t>pG</a:t>
            </a:r>
            <a:r>
              <a:rPr lang="en-US" altLang="zh-CN" dirty="0"/>
              <a:t>(x)</a:t>
            </a:r>
            <a:r>
              <a:rPr lang="zh-CN" altLang="en-US"/>
              <a:t>是常数。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  <a:endParaRPr lang="en-US" altLang="zh-TW" sz="2400" dirty="0"/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  <a:endParaRPr lang="en-US" altLang="zh-TW" dirty="0"/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  <a:endParaRPr lang="en-US" altLang="zh-TW" dirty="0"/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https://github.com/paarthneekhara/text-to-image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  <a:endParaRPr lang="en-US" altLang="zh-TW" sz="2400" dirty="0"/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  <a:endParaRPr lang="en-US" altLang="zh-TW" dirty="0"/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  <a:endParaRPr lang="en-US" altLang="zh-TW" dirty="0"/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  <a:endParaRPr lang="en-US" altLang="zh-TW" sz="1200" dirty="0"/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假设我们有一个</a:t>
            </a:r>
            <a:r>
              <a:rPr lang="en-US" altLang="zh-CN" dirty="0"/>
              <a:t>data</a:t>
            </a:r>
            <a:r>
              <a:rPr lang="zh-CN" altLang="en-US" dirty="0"/>
              <a:t>的</a:t>
            </a:r>
            <a:r>
              <a:rPr lang="en-US" altLang="zh-CN" dirty="0"/>
              <a:t>distribution</a:t>
            </a:r>
            <a:r>
              <a:rPr lang="zh-CN" altLang="en-US" dirty="0"/>
              <a:t>。</a:t>
            </a:r>
            <a:r>
              <a:rPr lang="en-US" altLang="zh-CN" dirty="0"/>
              <a:t>x</a:t>
            </a:r>
            <a:r>
              <a:rPr lang="zh-CN" altLang="en-US" dirty="0"/>
              <a:t>可以想成是一张</a:t>
            </a:r>
            <a:r>
              <a:rPr lang="en-US" altLang="zh-CN" dirty="0"/>
              <a:t>image</a:t>
            </a:r>
            <a:r>
              <a:rPr lang="zh-CN" altLang="en-US" dirty="0"/>
              <a:t>。假设我们想生成一张图片。</a:t>
            </a:r>
            <a:r>
              <a:rPr lang="en-US" altLang="zh-CN" dirty="0" err="1"/>
              <a:t>p_data</a:t>
            </a:r>
            <a:r>
              <a:rPr lang="zh-CN" altLang="en-US" dirty="0"/>
              <a:t>是一种真实的分布，</a:t>
            </a:r>
            <a:r>
              <a:rPr lang="en-US" altLang="zh-CN" dirty="0" err="1"/>
              <a:t>p_G</a:t>
            </a:r>
            <a:r>
              <a:rPr lang="zh-CN" altLang="en-US" dirty="0"/>
              <a:t>是我们要评估的。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很早之前就有人用</a:t>
            </a:r>
            <a:r>
              <a:rPr lang="en-US" altLang="zh-CN" dirty="0"/>
              <a:t>gaussian mixture model</a:t>
            </a:r>
            <a:r>
              <a:rPr lang="zh-CN" altLang="en-US" dirty="0"/>
              <a:t>来生成图片，但是核图片真实分布差别比较大，图片生成比较模糊。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</a:t>
            </a:r>
            <a:r>
              <a:rPr lang="en-US" altLang="zh-CN" dirty="0"/>
              <a:t>z</a:t>
            </a:r>
            <a:r>
              <a:rPr lang="zh-CN" altLang="en-US" dirty="0"/>
              <a:t>是</a:t>
            </a:r>
            <a:r>
              <a:rPr lang="en-US" altLang="zh-CN" dirty="0"/>
              <a:t>unit gaussian</a:t>
            </a:r>
            <a:r>
              <a:rPr lang="zh-CN" altLang="en-US" dirty="0"/>
              <a:t>是某种分布生成的，</a:t>
            </a:r>
            <a:r>
              <a:rPr lang="en-US" altLang="zh-CN" dirty="0"/>
              <a:t>x</a:t>
            </a:r>
            <a:r>
              <a:rPr lang="zh-CN" altLang="en-US" dirty="0"/>
              <a:t>也会是一种分布。</a:t>
            </a:r>
            <a:r>
              <a:rPr lang="en-US" altLang="zh-CN" dirty="0"/>
              <a:t>z</a:t>
            </a:r>
            <a:r>
              <a:rPr lang="zh-CN" altLang="en-US" dirty="0"/>
              <a:t>的部分可以比较任意，比如</a:t>
            </a:r>
            <a:r>
              <a:rPr lang="en-US" altLang="zh-CN" dirty="0" err="1"/>
              <a:t>mormal</a:t>
            </a:r>
            <a:r>
              <a:rPr lang="en-US" altLang="zh-CN" dirty="0"/>
              <a:t> distribution</a:t>
            </a:r>
            <a:r>
              <a:rPr lang="zh-CN" altLang="en-US" dirty="0"/>
              <a:t>。其实不用担心</a:t>
            </a:r>
            <a:r>
              <a:rPr lang="en-US" altLang="zh-CN" dirty="0"/>
              <a:t>normal distribution</a:t>
            </a:r>
            <a:r>
              <a:rPr lang="zh-CN" altLang="en-US" dirty="0"/>
              <a:t>，因为</a:t>
            </a:r>
            <a:r>
              <a:rPr lang="en-US" altLang="zh-CN" dirty="0" err="1"/>
              <a:t>nn</a:t>
            </a:r>
            <a:r>
              <a:rPr lang="zh-CN" altLang="en-US" dirty="0"/>
              <a:t>可以拟合很复杂的情况。因为</a:t>
            </a:r>
            <a:r>
              <a:rPr lang="en-US" altLang="zh-CN" dirty="0"/>
              <a:t>PG(x)</a:t>
            </a:r>
            <a:r>
              <a:rPr lang="zh-CN" altLang="en-US" dirty="0"/>
              <a:t>可能很复杂，不好算</a:t>
            </a:r>
            <a:r>
              <a:rPr lang="en-US" altLang="zh-CN" dirty="0"/>
              <a:t>likelihood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  <a:endParaRPr lang="zh-TW" altLang="en-US"/>
          </a:p>
          <a:p>
            <a:pPr lvl="1"/>
            <a:r>
              <a:rPr lang="zh-TW" altLang="en-US"/>
              <a:t>第二層</a:t>
            </a:r>
            <a:endParaRPr lang="zh-TW" altLang="en-US"/>
          </a:p>
          <a:p>
            <a:pPr lvl="2"/>
            <a:r>
              <a:rPr lang="zh-TW" altLang="en-US"/>
              <a:t>第三層</a:t>
            </a:r>
            <a:endParaRPr lang="zh-TW" altLang="en-US"/>
          </a:p>
          <a:p>
            <a:pPr lvl="3"/>
            <a:r>
              <a:rPr lang="zh-TW" altLang="en-US"/>
              <a:t>第四層</a:t>
            </a:r>
            <a:endParaRPr lang="zh-TW" altLang="en-US"/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.jpeg"/><Relationship Id="rId10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channel9.msdn.com/Events/Neural-Information-Processing-Systems-Conference/Neural-Information-Processing-Systems-Conference-NIPS-2016/Generative-Adversarial-Network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0.png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7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3" Type="http://schemas.openxmlformats.org/officeDocument/2006/relationships/notesSlide" Target="../notesSlides/notesSlide11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87.png"/><Relationship Id="rId10" Type="http://schemas.openxmlformats.org/officeDocument/2006/relationships/image" Target="../media/image96.png"/><Relationship Id="rId1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4.png"/><Relationship Id="rId8" Type="http://schemas.openxmlformats.org/officeDocument/2006/relationships/image" Target="../media/image81.png"/><Relationship Id="rId7" Type="http://schemas.openxmlformats.org/officeDocument/2006/relationships/image" Target="../media/image103.png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07.png"/><Relationship Id="rId11" Type="http://schemas.openxmlformats.org/officeDocument/2006/relationships/image" Target="../media/image106.png"/><Relationship Id="rId10" Type="http://schemas.openxmlformats.org/officeDocument/2006/relationships/image" Target="../media/image105.png"/><Relationship Id="rId1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5.png"/><Relationship Id="rId8" Type="http://schemas.openxmlformats.org/officeDocument/2006/relationships/image" Target="../media/image114.png"/><Relationship Id="rId7" Type="http://schemas.openxmlformats.org/officeDocument/2006/relationships/image" Target="../media/image113.png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120.png"/><Relationship Id="rId13" Type="http://schemas.openxmlformats.org/officeDocument/2006/relationships/image" Target="../media/image119.png"/><Relationship Id="rId12" Type="http://schemas.openxmlformats.org/officeDocument/2006/relationships/image" Target="../media/image118.png"/><Relationship Id="rId11" Type="http://schemas.openxmlformats.org/officeDocument/2006/relationships/image" Target="../media/image117.png"/><Relationship Id="rId10" Type="http://schemas.openxmlformats.org/officeDocument/2006/relationships/image" Target="../media/image116.png"/><Relationship Id="rId1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7.png"/><Relationship Id="rId8" Type="http://schemas.openxmlformats.org/officeDocument/2006/relationships/image" Target="../media/image116.png"/><Relationship Id="rId7" Type="http://schemas.openxmlformats.org/officeDocument/2006/relationships/image" Target="../media/image111.png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28.png"/><Relationship Id="rId10" Type="http://schemas.openxmlformats.org/officeDocument/2006/relationships/image" Target="../media/image127.png"/><Relationship Id="rId1" Type="http://schemas.openxmlformats.org/officeDocument/2006/relationships/image" Target="../media/image12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1.png"/><Relationship Id="rId8" Type="http://schemas.openxmlformats.org/officeDocument/2006/relationships/image" Target="../media/image140.png"/><Relationship Id="rId7" Type="http://schemas.openxmlformats.org/officeDocument/2006/relationships/image" Target="../media/image139.png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47.png"/><Relationship Id="rId14" Type="http://schemas.openxmlformats.org/officeDocument/2006/relationships/image" Target="../media/image146.png"/><Relationship Id="rId13" Type="http://schemas.openxmlformats.org/officeDocument/2006/relationships/image" Target="../media/image145.png"/><Relationship Id="rId12" Type="http://schemas.openxmlformats.org/officeDocument/2006/relationships/image" Target="../media/image144.png"/><Relationship Id="rId11" Type="http://schemas.openxmlformats.org/officeDocument/2006/relationships/image" Target="../media/image143.png"/><Relationship Id="rId10" Type="http://schemas.openxmlformats.org/officeDocument/2006/relationships/image" Target="../media/image142.png"/><Relationship Id="rId1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8.png"/><Relationship Id="rId8" Type="http://schemas.openxmlformats.org/officeDocument/2006/relationships/image" Target="../media/image157.png"/><Relationship Id="rId7" Type="http://schemas.openxmlformats.org/officeDocument/2006/relationships/image" Target="../media/image156.png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49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161.png"/><Relationship Id="rId11" Type="http://schemas.openxmlformats.org/officeDocument/2006/relationships/image" Target="../media/image160.png"/><Relationship Id="rId10" Type="http://schemas.openxmlformats.org/officeDocument/2006/relationships/image" Target="../media/image159.png"/><Relationship Id="rId1" Type="http://schemas.openxmlformats.org/officeDocument/2006/relationships/image" Target="../media/image15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jpeg"/><Relationship Id="rId8" Type="http://schemas.openxmlformats.org/officeDocument/2006/relationships/image" Target="../media/image8.jpeg"/><Relationship Id="rId7" Type="http://schemas.openxmlformats.org/officeDocument/2006/relationships/image" Target="../media/image7.jpeg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3.jpeg"/><Relationship Id="rId12" Type="http://schemas.openxmlformats.org/officeDocument/2006/relationships/image" Target="../media/image12.jpeg"/><Relationship Id="rId11" Type="http://schemas.openxmlformats.org/officeDocument/2006/relationships/image" Target="../media/image11.jpeg"/><Relationship Id="rId10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9.png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1" Type="http://schemas.openxmlformats.org/officeDocument/2006/relationships/image" Target="../media/image18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4.png"/><Relationship Id="rId1" Type="http://schemas.openxmlformats.org/officeDocument/2006/relationships/image" Target="../media/image183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8.png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jpe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8.png"/><Relationship Id="rId8" Type="http://schemas.openxmlformats.org/officeDocument/2006/relationships/image" Target="../media/image197.png"/><Relationship Id="rId7" Type="http://schemas.openxmlformats.org/officeDocument/2006/relationships/image" Target="../media/image196.png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0.png"/><Relationship Id="rId1" Type="http://schemas.openxmlformats.org/officeDocument/2006/relationships/image" Target="../media/image19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1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5.png"/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image" Target="../media/image202.emf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4.png"/><Relationship Id="rId8" Type="http://schemas.openxmlformats.org/officeDocument/2006/relationships/image" Target="../media/image213.png"/><Relationship Id="rId7" Type="http://schemas.openxmlformats.org/officeDocument/2006/relationships/image" Target="../media/image212.png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06.emf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5.emf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3.png"/><Relationship Id="rId7" Type="http://schemas.openxmlformats.org/officeDocument/2006/relationships/image" Target="../media/image222.png"/><Relationship Id="rId6" Type="http://schemas.openxmlformats.org/officeDocument/2006/relationships/image" Target="../media/image221.jpeg"/><Relationship Id="rId5" Type="http://schemas.openxmlformats.org/officeDocument/2006/relationships/image" Target="../media/image220.jpeg"/><Relationship Id="rId4" Type="http://schemas.openxmlformats.org/officeDocument/2006/relationships/image" Target="../media/image219.jpeg"/><Relationship Id="rId3" Type="http://schemas.openxmlformats.org/officeDocument/2006/relationships/image" Target="../media/image218.jpeg"/><Relationship Id="rId2" Type="http://schemas.openxmlformats.org/officeDocument/2006/relationships/image" Target="../media/image217.jpeg"/><Relationship Id="rId1" Type="http://schemas.openxmlformats.org/officeDocument/2006/relationships/image" Target="../media/image216.jpe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1.jpeg"/><Relationship Id="rId8" Type="http://schemas.openxmlformats.org/officeDocument/2006/relationships/image" Target="../media/image220.jpeg"/><Relationship Id="rId7" Type="http://schemas.openxmlformats.org/officeDocument/2006/relationships/image" Target="../media/image219.jpeg"/><Relationship Id="rId6" Type="http://schemas.openxmlformats.org/officeDocument/2006/relationships/image" Target="../media/image218.jpeg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33.png"/><Relationship Id="rId15" Type="http://schemas.openxmlformats.org/officeDocument/2006/relationships/image" Target="../media/image232.png"/><Relationship Id="rId14" Type="http://schemas.openxmlformats.org/officeDocument/2006/relationships/image" Target="../media/image231.png"/><Relationship Id="rId13" Type="http://schemas.openxmlformats.org/officeDocument/2006/relationships/image" Target="../media/image230.png"/><Relationship Id="rId12" Type="http://schemas.openxmlformats.org/officeDocument/2006/relationships/image" Target="../media/image229.png"/><Relationship Id="rId11" Type="http://schemas.openxmlformats.org/officeDocument/2006/relationships/image" Target="../media/image228.png"/><Relationship Id="rId10" Type="http://schemas.openxmlformats.org/officeDocument/2006/relationships/image" Target="../media/image227.png"/><Relationship Id="rId1" Type="http://schemas.openxmlformats.org/officeDocument/2006/relationships/image" Target="../media/image224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1" Type="http://schemas.openxmlformats.org/officeDocument/2006/relationships/image" Target="../media/image2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8.emf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em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0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3.png"/><Relationship Id="rId1" Type="http://schemas.openxmlformats.org/officeDocument/2006/relationships/image" Target="../media/image242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7009" y="4890557"/>
            <a:ext cx="7222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Restricted Boltzmann Machine: </a:t>
            </a:r>
            <a:r>
              <a:rPr lang="zh-TW" altLang="en-US" dirty="0"/>
              <a:t>http://speech.ee.ntu.edu.tw/~tlkagk/courses/MLDS_2015_2/Lecture/RBM%20(v2).ecm.mp4/index.html</a:t>
            </a:r>
            <a:endParaRPr lang="en-US" altLang="zh-TW" dirty="0"/>
          </a:p>
          <a:p>
            <a:r>
              <a:rPr lang="en-US" altLang="zh-TW" dirty="0"/>
              <a:t>Gibbs Sampling:</a:t>
            </a:r>
            <a:endParaRPr lang="en-US" altLang="zh-TW" dirty="0"/>
          </a:p>
          <a:p>
            <a:r>
              <a:rPr lang="en-US" altLang="zh-TW" dirty="0"/>
              <a:t>http://speech.ee.ntu.edu.tw/~tlkagk/courses/MLDS_2015_2/Lecture/MRF%20(v2).ecm.mp4/index.html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6287" y="5562131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Outlook: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  <a:endParaRPr lang="en-US" altLang="zh-TW" sz="2800" dirty="0"/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/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Generator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NIPS 2016 Tutorial: Generative Adversarial Networks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  <a:endParaRPr lang="en-US" altLang="zh-TW" dirty="0"/>
          </a:p>
          <a:p>
            <a:r>
              <a:rPr lang="en-US" altLang="zh-TW" dirty="0"/>
              <a:t>Video: </a:t>
            </a:r>
            <a:r>
              <a:rPr lang="en-US" altLang="zh-TW" dirty="0">
                <a:hlinkClick r:id="rId1"/>
              </a:rPr>
              <a:t>https://channel9.msdn.com/Events/Neural-Information-Processing-Systems-Conference/Neural-Information-Processing-Systems-Conference-NIPS-2016/Generative-Adversarial-Networks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42026" y="5196821"/>
            <a:ext cx="5110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You can find tips for training GAN here: </a:t>
            </a:r>
            <a:endParaRPr lang="en-US" altLang="zh-TW" sz="2400" dirty="0"/>
          </a:p>
          <a:p>
            <a:r>
              <a:rPr lang="zh-TW" altLang="en-US" sz="2400" dirty="0"/>
              <a:t>https://github.com/soumith/ganhacks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Oval 3"/>
          <p:cNvSpPr/>
          <p:nvPr/>
        </p:nvSpPr>
        <p:spPr>
          <a:xfrm>
            <a:off x="2025650" y="1636395"/>
            <a:ext cx="594995" cy="5949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179955" y="2833370"/>
            <a:ext cx="594995" cy="594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86225" y="1505585"/>
            <a:ext cx="594995" cy="594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780405" y="1692910"/>
            <a:ext cx="594995" cy="59499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1220" y="2400935"/>
            <a:ext cx="594995" cy="594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40980" y="1562100"/>
            <a:ext cx="594995" cy="59499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stCxn id="4" idx="6"/>
            <a:endCxn id="6" idx="2"/>
          </p:cNvCxnSpPr>
          <p:nvPr/>
        </p:nvCxnSpPr>
        <p:spPr>
          <a:xfrm flipV="1">
            <a:off x="2620645" y="1803400"/>
            <a:ext cx="1465580" cy="130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5" idx="0"/>
          </p:cNvCxnSpPr>
          <p:nvPr/>
        </p:nvCxnSpPr>
        <p:spPr>
          <a:xfrm>
            <a:off x="2323465" y="2231390"/>
            <a:ext cx="154305" cy="601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854835" y="1236980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anchor</a:t>
            </a:r>
            <a:endParaRPr lang="x-none" altLang="en-US"/>
          </a:p>
        </p:txBody>
      </p:sp>
      <p:sp>
        <p:nvSpPr>
          <p:cNvPr id="13" name="Text Box 12"/>
          <p:cNvSpPr txBox="1"/>
          <p:nvPr/>
        </p:nvSpPr>
        <p:spPr>
          <a:xfrm>
            <a:off x="5332095" y="1294130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anchor</a:t>
            </a:r>
            <a:endParaRPr lang="x-none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7433945" y="1196340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negative</a:t>
            </a:r>
            <a:endParaRPr lang="x-none" altLang="en-US"/>
          </a:p>
        </p:txBody>
      </p:sp>
      <p:sp>
        <p:nvSpPr>
          <p:cNvPr id="15" name="Text Box 14"/>
          <p:cNvSpPr txBox="1"/>
          <p:nvPr/>
        </p:nvSpPr>
        <p:spPr>
          <a:xfrm>
            <a:off x="5454650" y="3077845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positive</a:t>
            </a:r>
            <a:endParaRPr lang="x-none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1805940" y="3582670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positive</a:t>
            </a:r>
            <a:endParaRPr lang="x-none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3443605" y="2222500"/>
            <a:ext cx="174371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/>
              <a:t>negtive</a:t>
            </a:r>
            <a:endParaRPr lang="x-none" altLang="en-US"/>
          </a:p>
        </p:txBody>
      </p:sp>
      <p:cxnSp>
        <p:nvCxnSpPr>
          <p:cNvPr id="18" name="Straight Arrow Connector 17"/>
          <p:cNvCxnSpPr>
            <a:stCxn id="7" idx="4"/>
            <a:endCxn id="8" idx="0"/>
          </p:cNvCxnSpPr>
          <p:nvPr/>
        </p:nvCxnSpPr>
        <p:spPr>
          <a:xfrm>
            <a:off x="6078220" y="2287905"/>
            <a:ext cx="170815" cy="113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  <a:endCxn id="9" idx="2"/>
          </p:cNvCxnSpPr>
          <p:nvPr/>
        </p:nvCxnSpPr>
        <p:spPr>
          <a:xfrm flipV="1">
            <a:off x="6375400" y="1859915"/>
            <a:ext cx="1465580" cy="130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 rotWithShape="1">
                <a:blip r:embed="rId3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 rotWithShape="1">
                <a:blip r:embed="rId4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 rotWithShape="1">
                <a:blip r:embed="rId5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 rotWithShape="1">
                <a:blip r:embed="rId8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 rotWithShape="1">
                <a:blip r:embed="rId9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  <a:endParaRPr lang="en-US" altLang="zh-TW" dirty="0"/>
          </a:p>
          <a:p>
            <a:pPr lvl="1"/>
            <a:r>
              <a:rPr lang="en-US" altLang="zh-TW" sz="2800" dirty="0"/>
              <a:t>G is a function, input z, output x </a:t>
            </a:r>
            <a:endParaRPr lang="en-US" altLang="zh-TW" sz="2800" dirty="0"/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  <a:endParaRPr lang="en-US" altLang="zh-TW" sz="2800" dirty="0"/>
          </a:p>
          <a:p>
            <a:r>
              <a:rPr lang="en-US" altLang="zh-TW" dirty="0"/>
              <a:t>Discriminator D</a:t>
            </a:r>
            <a:endParaRPr lang="en-US" altLang="zh-TW" dirty="0"/>
          </a:p>
          <a:p>
            <a:pPr lvl="1"/>
            <a:r>
              <a:rPr lang="en-US" altLang="zh-TW" sz="2800" dirty="0"/>
              <a:t>D is a function, input x, output scalar</a:t>
            </a:r>
            <a:endParaRPr lang="en-US" altLang="zh-TW" sz="2800" dirty="0"/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  <a:endParaRPr lang="en-US" altLang="zh-TW" sz="2800" dirty="0">
              <a:solidFill>
                <a:srgbClr val="FF0000"/>
              </a:solidFill>
            </a:endParaRP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 rotWithShape="1">
                <a:blip r:embed="rId11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 rotWithShape="1">
                <a:blip r:embed="rId12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/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/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/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 rotWithShape="1">
                <a:blip r:embed="rId12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 rotWithShape="1">
                <a:blip r:embed="rId5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/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 rotWithShape="1">
                <a:blip r:embed="rId14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 rotWithShape="1"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1">
                <a:blip r:embed="rId1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/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/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 rotWithShape="1">
                <a:blip r:embed="rId8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 rotWithShape="1"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 rotWithShape="1">
                <a:blip r:embed="rId10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 rotWithShape="1">
                <a:blip r:embed="rId11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 rotWithShape="1">
                <a:blip r:embed="rId12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/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 rotWithShape="1">
                <a:blip r:embed="rId15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 rotWithShape="1">
                <a:blip r:embed="rId1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 rotWithShape="1">
                <a:blip r:embed="rId2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/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 rotWithShape="1"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 rotWithShape="1">
                <a:blip r:embed="rId1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 rotWithShape="1">
                <a:blip r:embed="rId2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/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/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/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 rotWithShape="1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-1" fmla="*/ 0 w 2560320"/>
              <a:gd name="connsiteY0-2" fmla="*/ 1399997 h 2117449"/>
              <a:gd name="connsiteX1-3" fmla="*/ 815926 w 2560320"/>
              <a:gd name="connsiteY1-4" fmla="*/ 1034237 h 2117449"/>
              <a:gd name="connsiteX2-5" fmla="*/ 1645920 w 2560320"/>
              <a:gd name="connsiteY2-6" fmla="*/ 1948637 h 2117449"/>
              <a:gd name="connsiteX3-7" fmla="*/ 2131060 w 2560320"/>
              <a:gd name="connsiteY3-8" fmla="*/ 324 h 2117449"/>
              <a:gd name="connsiteX4-9" fmla="*/ 2560320 w 2560320"/>
              <a:gd name="connsiteY4-10" fmla="*/ 2117449 h 21174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/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 rotWithShape="1"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 rotWithShape="1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 rotWithShape="1"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 rotWithShape="1">
                <a:blip r:embed="rId11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/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 rotWithShape="1">
                <a:blip r:embed="rId12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 rotWithShape="1">
                <a:blip r:embed="rId1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 rotWithShape="1">
                <a:blip r:embed="rId1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 rotWithShape="1">
                <a:blip r:embed="rId2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 rotWithShape="1">
                <a:blip r:embed="rId1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  <a:endParaRPr lang="en-US" altLang="zh-TW" sz="2400" dirty="0">
              <a:solidFill>
                <a:srgbClr val="0070C0"/>
              </a:solidFill>
            </a:endParaRP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 rotWithShape="1">
                <a:blip r:embed="rId2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 rotWithShape="1">
                <a:blip r:embed="rId3"/>
                <a:stretch>
                  <a:fillRect b="-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 Function for Generator</a:t>
            </a:r>
            <a:br>
              <a:rPr lang="en-US" altLang="zh-TW" dirty="0"/>
            </a:br>
            <a:r>
              <a:rPr lang="en-US" altLang="zh-TW" dirty="0"/>
              <a:t>in Real Implementation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407803" y="4826305"/>
            <a:ext cx="406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 implementation: </a:t>
            </a:r>
            <a:endParaRPr lang="en-US" altLang="zh-TW" sz="2800" dirty="0"/>
          </a:p>
          <a:p>
            <a:r>
              <a:rPr lang="en-US" altLang="zh-TW" sz="2800" dirty="0"/>
              <a:t>label x from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 as positive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379" y="1441780"/>
            <a:ext cx="2371725" cy="52465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>
            <a:off x="1840419" y="2493552"/>
            <a:ext cx="2684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017986" y="3434164"/>
            <a:ext cx="3118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>
                <a:solidFill>
                  <a:srgbClr val="0000FF"/>
                </a:solidFill>
              </a:rPr>
              <a:t>Slow at the beginning</a:t>
            </a:r>
            <a:endParaRPr lang="zh-TW" altLang="en-US" sz="25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  <a:endParaRPr lang="en-US" altLang="zh-TW" sz="2400" dirty="0"/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37" y="2994805"/>
            <a:ext cx="3539613" cy="3539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" y="3217325"/>
            <a:ext cx="3991070" cy="3094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270" y="2994804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30561"/>
            <a:ext cx="9144000" cy="3609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70504"/>
            <a:ext cx="8084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Léon </a:t>
            </a:r>
            <a:r>
              <a:rPr lang="en-US" altLang="zh-TW" dirty="0" err="1">
                <a:latin typeface="Lucida Grande"/>
              </a:rPr>
              <a:t>Bottou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/>
              <a:t>Towards Principled Methods for Training Generative Adversarial Networks,</a:t>
            </a:r>
            <a:r>
              <a:rPr lang="zh-TW" altLang="en-US" dirty="0"/>
              <a:t> </a:t>
            </a:r>
            <a:r>
              <a:rPr lang="en-US" altLang="zh-TW" dirty="0"/>
              <a:t>2017, </a:t>
            </a:r>
            <a:r>
              <a:rPr lang="en-US" altLang="zh-TW" dirty="0" err="1"/>
              <a:t>arXiv</a:t>
            </a:r>
            <a:r>
              <a:rPr lang="en-US" altLang="zh-TW" dirty="0"/>
              <a:t> preprint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1. Approximate by sampling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 rotWithShape="1"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Weaken your discriminator?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11199" y="5712283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weak discriminator compute JS divergence?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2. the nature of data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 rotWithShape="1">
                <a:blip r:embed="rId2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are low-dim manifold in high-dim space  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they do not have any overlap</a:t>
            </a:r>
            <a:endParaRPr lang="zh-TW" altLang="en-US" sz="2400" dirty="0"/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4801128" y="658575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 rotWithShape="1">
                <a:blip r:embed="rId2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 rotWithShape="1">
                <a:blip r:embed="rId4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 rotWithShape="1">
                <a:blip r:embed="rId8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neDrawing trans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  <a:endParaRPr lang="en-US" altLang="zh-TW" dirty="0"/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have some overlap</a:t>
                </a:r>
                <a:endParaRPr lang="zh-TW" altLang="en-US" sz="28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blipFill rotWithShape="1">
                <a:blip r:embed="rId2"/>
                <a:stretch>
                  <a:fillRect l="-3349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3628" y="3354289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61006" y="5710386"/>
            <a:ext cx="3552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Noises decay over time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-1" fmla="*/ 0 w 1079292"/>
              <a:gd name="connsiteY0-2" fmla="*/ 1621704 h 1636694"/>
              <a:gd name="connsiteX1-3" fmla="*/ 388885 w 1079292"/>
              <a:gd name="connsiteY1-4" fmla="*/ 1103548 h 1636694"/>
              <a:gd name="connsiteX2-5" fmla="*/ 569626 w 1079292"/>
              <a:gd name="connsiteY2-6" fmla="*/ 107697 h 1636694"/>
              <a:gd name="connsiteX3-7" fmla="*/ 674557 w 1079292"/>
              <a:gd name="connsiteY3-8" fmla="*/ 77717 h 1636694"/>
              <a:gd name="connsiteX4-9" fmla="*/ 794478 w 1079292"/>
              <a:gd name="connsiteY4-10" fmla="*/ 557402 h 1636694"/>
              <a:gd name="connsiteX5-11" fmla="*/ 899410 w 1079292"/>
              <a:gd name="connsiteY5-12" fmla="*/ 1186989 h 1636694"/>
              <a:gd name="connsiteX6-13" fmla="*/ 974360 w 1079292"/>
              <a:gd name="connsiteY6-14" fmla="*/ 1546753 h 1636694"/>
              <a:gd name="connsiteX7-15" fmla="*/ 1079292 w 1079292"/>
              <a:gd name="connsiteY7-16" fmla="*/ 1636694 h 1636694"/>
              <a:gd name="connsiteX0-17" fmla="*/ 0 w 1029286"/>
              <a:gd name="connsiteY0-18" fmla="*/ 1585456 h 1636694"/>
              <a:gd name="connsiteX1-19" fmla="*/ 338879 w 1029286"/>
              <a:gd name="connsiteY1-20" fmla="*/ 1103548 h 1636694"/>
              <a:gd name="connsiteX2-21" fmla="*/ 519620 w 1029286"/>
              <a:gd name="connsiteY2-22" fmla="*/ 107697 h 1636694"/>
              <a:gd name="connsiteX3-23" fmla="*/ 624551 w 1029286"/>
              <a:gd name="connsiteY3-24" fmla="*/ 77717 h 1636694"/>
              <a:gd name="connsiteX4-25" fmla="*/ 744472 w 1029286"/>
              <a:gd name="connsiteY4-26" fmla="*/ 557402 h 1636694"/>
              <a:gd name="connsiteX5-27" fmla="*/ 849404 w 1029286"/>
              <a:gd name="connsiteY5-28" fmla="*/ 1186989 h 1636694"/>
              <a:gd name="connsiteX6-29" fmla="*/ 924354 w 1029286"/>
              <a:gd name="connsiteY6-30" fmla="*/ 1546753 h 1636694"/>
              <a:gd name="connsiteX7-31" fmla="*/ 1029286 w 1029286"/>
              <a:gd name="connsiteY7-32" fmla="*/ 1636694 h 1636694"/>
              <a:gd name="connsiteX0-33" fmla="*/ 0 w 1029286"/>
              <a:gd name="connsiteY0-34" fmla="*/ 1585456 h 1636694"/>
              <a:gd name="connsiteX1-35" fmla="*/ 338879 w 1029286"/>
              <a:gd name="connsiteY1-36" fmla="*/ 1103548 h 1636694"/>
              <a:gd name="connsiteX2-37" fmla="*/ 519620 w 1029286"/>
              <a:gd name="connsiteY2-38" fmla="*/ 107697 h 1636694"/>
              <a:gd name="connsiteX3-39" fmla="*/ 624551 w 1029286"/>
              <a:gd name="connsiteY3-40" fmla="*/ 77717 h 1636694"/>
              <a:gd name="connsiteX4-41" fmla="*/ 744472 w 1029286"/>
              <a:gd name="connsiteY4-42" fmla="*/ 557402 h 1636694"/>
              <a:gd name="connsiteX5-43" fmla="*/ 849404 w 1029286"/>
              <a:gd name="connsiteY5-44" fmla="*/ 1186989 h 1636694"/>
              <a:gd name="connsiteX6-45" fmla="*/ 924354 w 1029286"/>
              <a:gd name="connsiteY6-46" fmla="*/ 1546753 h 1636694"/>
              <a:gd name="connsiteX7-47" fmla="*/ 1029286 w 1029286"/>
              <a:gd name="connsiteY7-48" fmla="*/ 1636694 h 1636694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  <a:cxn ang="0">
                <a:pos x="connsiteX3-39" y="connsiteY3-40"/>
              </a:cxn>
              <a:cxn ang="0">
                <a:pos x="connsiteX4-41" y="connsiteY4-42"/>
              </a:cxn>
              <a:cxn ang="0">
                <a:pos x="connsiteX5-43" y="connsiteY5-44"/>
              </a:cxn>
              <a:cxn ang="0">
                <a:pos x="connsiteX6-45" y="connsiteY6-46"/>
              </a:cxn>
              <a:cxn ang="0">
                <a:pos x="connsiteX7-47" y="connsiteY7-48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Generated Distribution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6948" y="205929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…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948" y="45373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reality …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853" y="1584974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751" y="2002085"/>
            <a:ext cx="8434903" cy="36493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))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28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896026" y="41960"/>
            <a:ext cx="22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Modified from Ian </a:t>
            </a:r>
            <a:r>
              <a:rPr lang="en-US" altLang="zh-TW" dirty="0" err="1"/>
              <a:t>Goodfellow’s</a:t>
            </a:r>
            <a:r>
              <a:rPr lang="en-US" altLang="zh-TW" dirty="0"/>
              <a:t> tutorial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) (reverse KL)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262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1429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/>
              <p:cNvSpPr txBox="1"/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429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blipFill rotWithShape="1">
                <a:blip r:embed="rId9"/>
                <a:stretch>
                  <a:fillRect l="-2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28650" y="6372571"/>
            <a:ext cx="854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may not be the reason (based on Ian </a:t>
            </a:r>
            <a:r>
              <a:rPr lang="en-US" altLang="zh-TW" sz="2400" dirty="0" err="1"/>
              <a:t>Goodfellow’s</a:t>
            </a:r>
            <a:r>
              <a:rPr lang="en-US" altLang="zh-TW" sz="2400" dirty="0"/>
              <a:t> tutorial) </a:t>
            </a:r>
            <a:endParaRPr lang="zh-TW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內容版面配置區 3"/>
          <p:cNvGraphicFramePr/>
          <p:nvPr/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Challenge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088897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232823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230293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19539" y="2359203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0034" y="2376336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69570" y="2191669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 point, not a distribution)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4931" y="3731555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044283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464797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541321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627705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374713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578322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4756580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302628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197802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501136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4988722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236999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197802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223963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589" y="2048246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9597" y="241757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52976" y="204824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/>
              <p:cNvSpPr txBox="1"/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3452976" y="273035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/>
              <p:cNvSpPr txBox="1"/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/>
              <p:cNvSpPr txBox="1"/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621234" y="2094647"/>
            <a:ext cx="14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6115" y="2764061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57119" y="1966341"/>
            <a:ext cx="215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 to approximate P(</a:t>
            </a:r>
            <a:r>
              <a:rPr lang="en-US" altLang="zh-TW" sz="2800" dirty="0" err="1"/>
              <a:t>x|c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5079495" y="152231"/>
            <a:ext cx="3977050" cy="1827368"/>
            <a:chOff x="2449150" y="3627705"/>
            <a:chExt cx="6148701" cy="2825194"/>
          </a:xfrm>
        </p:grpSpPr>
        <p:grpSp>
          <p:nvGrpSpPr>
            <p:cNvPr id="31" name="群組 30"/>
            <p:cNvGrpSpPr/>
            <p:nvPr/>
          </p:nvGrpSpPr>
          <p:grpSpPr>
            <a:xfrm>
              <a:off x="2449150" y="3627705"/>
              <a:ext cx="5925852" cy="2825194"/>
              <a:chOff x="2449150" y="3627705"/>
              <a:chExt cx="5925852" cy="2825194"/>
            </a:xfrm>
          </p:grpSpPr>
          <p:pic>
            <p:nvPicPr>
              <p:cNvPr id="17" name="Picture 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62" y="4044283"/>
                <a:ext cx="1076145" cy="71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橢圓 17"/>
              <p:cNvSpPr/>
              <p:nvPr/>
            </p:nvSpPr>
            <p:spPr>
              <a:xfrm>
                <a:off x="3958113" y="4647977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Picture 4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150" y="4541321"/>
                <a:ext cx="1024684" cy="76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81" y="3627705"/>
                <a:ext cx="1029867" cy="77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0939" y="4374713"/>
                <a:ext cx="1082938" cy="72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583" y="5578322"/>
                <a:ext cx="1022169" cy="76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8097" y="4756580"/>
                <a:ext cx="1252805" cy="83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橢圓 23"/>
              <p:cNvSpPr/>
              <p:nvPr/>
            </p:nvSpPr>
            <p:spPr>
              <a:xfrm>
                <a:off x="5177313" y="4302628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362709" y="519780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7180939" y="5501136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152752" y="498872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415268" y="6236999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橢圓 32"/>
            <p:cNvSpPr/>
            <p:nvPr/>
          </p:nvSpPr>
          <p:spPr>
            <a:xfrm rot="3774088">
              <a:off x="3996019" y="3572454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3774088">
              <a:off x="7042127" y="4489091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29353" y="4341402"/>
            <a:ext cx="4794784" cy="1241127"/>
            <a:chOff x="4997554" y="5008781"/>
            <a:chExt cx="4794784" cy="1241127"/>
          </a:xfrm>
        </p:grpSpPr>
        <p:sp>
          <p:nvSpPr>
            <p:cNvPr id="36" name="矩形 35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(v2)</a:t>
              </a:r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39" name="箭號: 向右 38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號: 向右 42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1103419" y="3191667"/>
            <a:ext cx="252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Learn to ignore this term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6" name="直線接點 45"/>
          <p:cNvCxnSpPr/>
          <p:nvPr/>
        </p:nvCxnSpPr>
        <p:spPr>
          <a:xfrm>
            <a:off x="748298" y="2992160"/>
            <a:ext cx="331929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197018" y="3618319"/>
            <a:ext cx="12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dropout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 rot="16200000">
            <a:off x="4622215" y="3158894"/>
            <a:ext cx="395241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508998" y="4338811"/>
            <a:ext cx="4774036" cy="1177480"/>
            <a:chOff x="5018302" y="5008781"/>
            <a:chExt cx="4774036" cy="1177480"/>
          </a:xfrm>
        </p:grpSpPr>
        <p:sp>
          <p:nvSpPr>
            <p:cNvPr id="47" name="矩形 46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(v1)</a:t>
              </a:r>
            </a:p>
          </p:txBody>
        </p:sp>
        <p:sp>
          <p:nvSpPr>
            <p:cNvPr id="50" name="箭號: 向右 49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號: 向右 55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903510" y="5558648"/>
            <a:ext cx="283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generated x not related to c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/>
              <p:cNvSpPr txBox="1"/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blipFill rotWithShape="1">
                <a:blip r:embed="rId13"/>
                <a:stretch>
                  <a:fillRect l="-25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字方塊 56"/>
              <p:cNvSpPr txBox="1"/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Positive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blipFill rotWithShape="1">
                <a:blip r:embed="rId14"/>
                <a:stretch>
                  <a:fillRect l="-27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/>
              <p:cNvSpPr txBox="1"/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Negative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blipFill rotWithShape="1">
                <a:blip r:embed="rId15"/>
                <a:stretch>
                  <a:fillRect l="-1909" b="-21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字方塊 58"/>
              <p:cNvSpPr txBox="1"/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classified as positive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blipFill rotWithShape="1">
                <a:blip r:embed="rId16"/>
                <a:stretch>
                  <a:fillRect l="-3089" t="-5882" r="-23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/>
          <p:nvPr/>
        </p:nvCxnSpPr>
        <p:spPr>
          <a:xfrm>
            <a:off x="6259623" y="2904600"/>
            <a:ext cx="0" cy="446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/>
      <p:bldP spid="48" grpId="0"/>
      <p:bldP spid="49" grpId="0" animBg="1"/>
      <p:bldP spid="10" grpId="0"/>
      <p:bldP spid="57" grpId="0"/>
      <p:bldP spid="58" grpId="0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  <a:endParaRPr lang="en-US" altLang="zh-TW" sz="2400" dirty="0"/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/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251" y="0"/>
            <a:ext cx="764949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0009" y="3803954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0" y="302477"/>
            <a:ext cx="4094603" cy="57263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707" y="484633"/>
            <a:ext cx="3156492" cy="3251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4050" dirty="0">
                <a:solidFill>
                  <a:srgbClr val="FFFFFF"/>
                </a:solidFill>
              </a:rPr>
              <a:t>Speech Enhancement GAN</a:t>
            </a:r>
          </a:p>
        </p:txBody>
      </p:sp>
      <p:sp>
        <p:nvSpPr>
          <p:cNvPr id="3" name="矩形 2"/>
          <p:cNvSpPr/>
          <p:nvPr/>
        </p:nvSpPr>
        <p:spPr>
          <a:xfrm>
            <a:off x="4962950" y="61466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https://arxiv.org/abs/1703.09452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327" y="1399926"/>
            <a:ext cx="7512460" cy="52027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2536" y="5047386"/>
            <a:ext cx="253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Least-square GAN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discriminator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02744" y="1870759"/>
            <a:ext cx="3817257" cy="37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 has linear output</a:t>
            </a:r>
            <a:endParaRPr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92546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07350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10246" y="532045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  <a:endParaRPr lang="en-US" altLang="zh-TW" sz="2400" dirty="0"/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3" y="3255814"/>
            <a:ext cx="4164576" cy="32616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63" y="3199095"/>
            <a:ext cx="3318387" cy="33183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036" y="3088481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 rotWithShape="1">
                  <a:blip r:embed="rId1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 rotWithShape="1">
                <a:blip r:embed="rId2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 rotWithShape="1"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 rotWithShape="1">
                <a:blip r:embed="rId7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 rotWithShape="1"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 rotWithShape="1"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00083" y="5877957"/>
            <a:ext cx="4338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https://arxiv.org/abs/1312.6114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  <a:endParaRPr lang="en-US" altLang="zh-TW" sz="2400" dirty="0"/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6798</Words>
  <Application>Kingsoft Office WPP</Application>
  <PresentationFormat>全屏显示(4:3)</PresentationFormat>
  <Paragraphs>1072</Paragraphs>
  <Slides>68</Slides>
  <Notes>20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69" baseType="lpstr">
      <vt:lpstr>Office 佈景主題</vt:lpstr>
      <vt:lpstr>Generative Adversarial Network (GAN)</vt:lpstr>
      <vt:lpstr>NIPS 2016 Tutorial: Generative Adversarial Networks</vt:lpstr>
      <vt:lpstr>Review</vt:lpstr>
      <vt:lpstr>Generation</vt:lpstr>
      <vt:lpstr>Review: Auto-encoder</vt:lpstr>
      <vt:lpstr>Review: Auto-encoder</vt:lpstr>
      <vt:lpstr>Review: Auto-encoder</vt:lpstr>
      <vt:lpstr>PowerPoint 演示文稿</vt:lpstr>
      <vt:lpstr>Problems of VAE</vt:lpstr>
      <vt:lpstr>The evolution of generation</vt:lpstr>
      <vt:lpstr>The evolution of generation</vt:lpstr>
      <vt:lpstr>GAN - Discriminator</vt:lpstr>
      <vt:lpstr>GAN - Generator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Basic Idea of GAN</vt:lpstr>
      <vt:lpstr>PowerPoint 演示文稿</vt:lpstr>
      <vt:lpstr>Maximum Likelihood Estimation</vt:lpstr>
      <vt:lpstr>Maximum Likelihood Estimation</vt:lpstr>
      <vt:lpstr> </vt:lpstr>
      <vt:lpstr>Basic Idea of GAN</vt:lpstr>
      <vt:lpstr>Basic Idea</vt:lpstr>
      <vt:lpstr> </vt:lpstr>
      <vt:lpstr> </vt:lpstr>
      <vt:lpstr> </vt:lpstr>
      <vt:lpstr> </vt:lpstr>
      <vt:lpstr> </vt:lpstr>
      <vt:lpstr>In the end ……</vt:lpstr>
      <vt:lpstr>Algorithm</vt:lpstr>
      <vt:lpstr>Algorithm</vt:lpstr>
      <vt:lpstr>Algorithm</vt:lpstr>
      <vt:lpstr>In practice …</vt:lpstr>
      <vt:lpstr>PowerPoint 演示文稿</vt:lpstr>
      <vt:lpstr>PowerPoint 演示文稿</vt:lpstr>
      <vt:lpstr>Objective Function for Generator in Real Implementation</vt:lpstr>
      <vt:lpstr>Demo</vt:lpstr>
      <vt:lpstr>Issue about Evaluating the Divergence</vt:lpstr>
      <vt:lpstr>Evaluating JS divergence</vt:lpstr>
      <vt:lpstr>Evaluating JS divergence</vt:lpstr>
      <vt:lpstr>Discriminator</vt:lpstr>
      <vt:lpstr>Discriminator</vt:lpstr>
      <vt:lpstr>Evaluation</vt:lpstr>
      <vt:lpstr>Evaluation</vt:lpstr>
      <vt:lpstr>Add Noise</vt:lpstr>
      <vt:lpstr>Mode Collapse</vt:lpstr>
      <vt:lpstr>Mode Collapse </vt:lpstr>
      <vt:lpstr>Mode Collapse </vt:lpstr>
      <vt:lpstr>Flaw in Optimization?</vt:lpstr>
      <vt:lpstr>So many GANs ……</vt:lpstr>
      <vt:lpstr>Conditional GAN</vt:lpstr>
      <vt:lpstr>Motivation</vt:lpstr>
      <vt:lpstr>Motivation</vt:lpstr>
      <vt:lpstr>Conditional GAN</vt:lpstr>
      <vt:lpstr>Text to Image - Results</vt:lpstr>
      <vt:lpstr>Text to Image - Results</vt:lpstr>
      <vt:lpstr>Image-to-image Translation</vt:lpstr>
      <vt:lpstr>PowerPoint 演示文稿</vt:lpstr>
      <vt:lpstr>Image-to-image Translation  - Results</vt:lpstr>
      <vt:lpstr>Speech Enhancement GAN</vt:lpstr>
      <vt:lpstr>Speech Enhancement GAN</vt:lpstr>
      <vt:lpstr>Least-square GAN</vt:lpstr>
      <vt:lpstr>Least-square GAN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pi</cp:lastModifiedBy>
  <cp:revision>237</cp:revision>
  <dcterms:created xsi:type="dcterms:W3CDTF">2018-10-30T05:33:33Z</dcterms:created>
  <dcterms:modified xsi:type="dcterms:W3CDTF">2018-10-30T05:33:33Z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